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1" r:id="rId2"/>
    <p:sldId id="262" r:id="rId3"/>
    <p:sldId id="304" r:id="rId4"/>
    <p:sldId id="305" r:id="rId5"/>
    <p:sldId id="306" r:id="rId6"/>
    <p:sldId id="307" r:id="rId7"/>
    <p:sldId id="309" r:id="rId8"/>
    <p:sldId id="310" r:id="rId9"/>
    <p:sldId id="311" r:id="rId10"/>
    <p:sldId id="308" r:id="rId11"/>
    <p:sldId id="312" r:id="rId12"/>
    <p:sldId id="314" r:id="rId13"/>
    <p:sldId id="313" r:id="rId14"/>
    <p:sldId id="315"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0" d="100"/>
          <a:sy n="80" d="100"/>
        </p:scale>
        <p:origin x="3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10/2/2017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10/2/2017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10/2/2017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10/2/2017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10/2/2017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Welkom havo 3.</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30775021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Lees de paragraaf </a:t>
            </a:r>
            <a:r>
              <a:rPr lang="nl-NL" dirty="0" smtClean="0"/>
              <a:t>volledige mededinging en maak de vragen 1 t/m 5</a:t>
            </a:r>
            <a:endParaRPr lang="nl-NL" dirty="0"/>
          </a:p>
        </p:txBody>
      </p:sp>
      <p:sp>
        <p:nvSpPr>
          <p:cNvPr id="3" name="Tijdelijke aanduiding voor inhoud 2"/>
          <p:cNvSpPr>
            <a:spLocks noGrp="1"/>
          </p:cNvSpPr>
          <p:nvPr>
            <p:ph idx="1"/>
          </p:nvPr>
        </p:nvSpPr>
        <p:spPr>
          <a:xfrm>
            <a:off x="677334" y="2160590"/>
            <a:ext cx="3521687" cy="3686758"/>
          </a:xfrm>
        </p:spPr>
        <p:txBody>
          <a:bodyPr>
            <a:normAutofit fontScale="92500"/>
          </a:bodyPr>
          <a:lstStyle/>
          <a:p>
            <a:r>
              <a:rPr lang="nl-NL" sz="2500" dirty="0" smtClean="0"/>
              <a:t>12 minuten de tijd.</a:t>
            </a:r>
          </a:p>
          <a:p>
            <a:r>
              <a:rPr lang="nl-NL" sz="2500" dirty="0" smtClean="0"/>
              <a:t>Zorg dat je de stukjes theorie leest, vergeet dit niet!.</a:t>
            </a:r>
          </a:p>
          <a:p>
            <a:r>
              <a:rPr lang="nl-NL" sz="2500" dirty="0" smtClean="0"/>
              <a:t>Stel vragen als je er niet uit komt.</a:t>
            </a:r>
          </a:p>
          <a:p>
            <a:r>
              <a:rPr lang="nl-NL" sz="2500" dirty="0" smtClean="0"/>
              <a:t>Eerder klaar, verder met lezen </a:t>
            </a:r>
            <a:r>
              <a:rPr lang="nl-NL" sz="2500" dirty="0" smtClean="0"/>
              <a:t>monopolie</a:t>
            </a:r>
            <a:r>
              <a:rPr lang="nl-NL" sz="2500" dirty="0" smtClean="0"/>
              <a:t>.</a:t>
            </a:r>
            <a:endParaRPr lang="nl-NL" sz="2500" dirty="0" smtClean="0"/>
          </a:p>
          <a:p>
            <a:endParaRPr lang="nl-NL" sz="2500" dirty="0" smtClean="0"/>
          </a:p>
          <a:p>
            <a:endParaRPr lang="nl-NL" sz="2500" dirty="0"/>
          </a:p>
        </p:txBody>
      </p:sp>
      <p:sp>
        <p:nvSpPr>
          <p:cNvPr id="4" name="Ovaal 3"/>
          <p:cNvSpPr/>
          <p:nvPr/>
        </p:nvSpPr>
        <p:spPr>
          <a:xfrm>
            <a:off x="5285930" y="228408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285930" y="228408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285930" y="228408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285930" y="228408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285930"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285929"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285929"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285929"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285929"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652029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84221" y="-108284"/>
            <a:ext cx="10371221" cy="6785809"/>
          </a:xfrm>
        </p:spPr>
        <p:txBody>
          <a:bodyPr>
            <a:noAutofit/>
          </a:bodyPr>
          <a:lstStyle/>
          <a:p>
            <a:r>
              <a:rPr lang="nl-NL" sz="2000" dirty="0" smtClean="0"/>
              <a:t>1a. Er zijn veel vragers en aanbieders, homogene producten, vrije toe en uittreding en een transparante markt.</a:t>
            </a:r>
          </a:p>
          <a:p>
            <a:r>
              <a:rPr lang="nl-NL" sz="2000" dirty="0" smtClean="0"/>
              <a:t>1b. Aardappel markt.</a:t>
            </a:r>
          </a:p>
          <a:p>
            <a:r>
              <a:rPr lang="nl-NL" sz="2000" dirty="0" smtClean="0"/>
              <a:t>1c. Wanneer je product duurder is dan bij de concurrenten gaat iedereen naar de concurrenten toe, tenslotte alle producten zijn het zelfde. Er is veel prijsconcurrentie waardoor de prijs laag wordt.</a:t>
            </a:r>
          </a:p>
          <a:p>
            <a:r>
              <a:rPr lang="nl-NL" sz="2000" dirty="0" smtClean="0"/>
              <a:t>2. veel vragers en aanbieders, homogene producten, vrije toe en uittreding en een transparante markt.</a:t>
            </a:r>
          </a:p>
          <a:p>
            <a:r>
              <a:rPr lang="nl-NL" sz="2000" dirty="0" smtClean="0"/>
              <a:t>3. meer voetruimte bieden, eten/drinken aanbieden, grotere stoelen ect.</a:t>
            </a:r>
          </a:p>
          <a:p>
            <a:r>
              <a:rPr lang="nl-NL" sz="2000" dirty="0" smtClean="0"/>
              <a:t>4a. Het maakt voor de klant niet uit bij wie hij het graan koopt, graan uit Rusland is voor hem hetzelfde als graan uit de VS.</a:t>
            </a:r>
          </a:p>
          <a:p>
            <a:r>
              <a:rPr lang="nl-NL" sz="2000" dirty="0" smtClean="0"/>
              <a:t>4b. Dalen, hoe meer graan er wordt aangeboden, hoe meer ze moeten concurreren om hun graan te verkopen, hoe lager de prijs.</a:t>
            </a:r>
          </a:p>
          <a:p>
            <a:r>
              <a:rPr lang="nl-NL" sz="2000" dirty="0" smtClean="0"/>
              <a:t>4c. Graanboeren gaan andere gewassen telen, hierdoor zou het aanbod kunnen afnemen waardoor de prijs weer stijgt (het goed wordt schaarser) </a:t>
            </a:r>
          </a:p>
          <a:p>
            <a:r>
              <a:rPr lang="nl-NL" sz="2000" dirty="0" smtClean="0"/>
              <a:t>5a. De beste uitganspositie heeft de koper, die zal verschillende mensen een bericht sturen met de prijs die hij wilt betalen, er hoeft maar 1 verkoper te zijn die de prijs hoog genoeg vind wilt hij tot koop overgaan.</a:t>
            </a:r>
          </a:p>
          <a:p>
            <a:r>
              <a:rPr lang="nl-NL" sz="2000" dirty="0" smtClean="0"/>
              <a:t>5b. Vrije toe en uittreding, veel aanbieders. Enigszins transparant. </a:t>
            </a:r>
            <a:endParaRPr lang="nl-NL" sz="2000" dirty="0"/>
          </a:p>
        </p:txBody>
      </p:sp>
    </p:spTree>
    <p:extLst>
      <p:ext uri="{BB962C8B-B14F-4D97-AF65-F5344CB8AC3E}">
        <p14:creationId xmlns:p14="http://schemas.microsoft.com/office/powerpoint/2010/main" val="2152696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72979" y="0"/>
            <a:ext cx="8901023" cy="1930400"/>
          </a:xfrm>
        </p:spPr>
        <p:txBody>
          <a:bodyPr/>
          <a:lstStyle/>
          <a:p>
            <a:r>
              <a:rPr lang="nl-NL" dirty="0" smtClean="0"/>
              <a:t>De markt van het monopolie:</a:t>
            </a:r>
            <a:endParaRPr lang="nl-NL" dirty="0"/>
          </a:p>
        </p:txBody>
      </p:sp>
      <p:sp>
        <p:nvSpPr>
          <p:cNvPr id="3" name="Tijdelijke aanduiding voor inhoud 2"/>
          <p:cNvSpPr>
            <a:spLocks noGrp="1"/>
          </p:cNvSpPr>
          <p:nvPr>
            <p:ph idx="1"/>
          </p:nvPr>
        </p:nvSpPr>
        <p:spPr>
          <a:xfrm>
            <a:off x="120317" y="565484"/>
            <a:ext cx="10527630" cy="5475879"/>
          </a:xfrm>
        </p:spPr>
        <p:txBody>
          <a:bodyPr>
            <a:noAutofit/>
          </a:bodyPr>
          <a:lstStyle/>
          <a:p>
            <a:r>
              <a:rPr lang="nl-NL" sz="2500" dirty="0" smtClean="0"/>
              <a:t>Op deze markt is er één aanbieder.</a:t>
            </a:r>
          </a:p>
          <a:p>
            <a:r>
              <a:rPr lang="nl-NL" sz="2500" dirty="0" smtClean="0"/>
              <a:t>Er is sprake van een uniek product, dus niet homogeen en ook niet heterogeen.</a:t>
            </a:r>
          </a:p>
          <a:p>
            <a:r>
              <a:rPr lang="nl-NL" sz="2500" dirty="0" smtClean="0"/>
              <a:t>De markt is ook transparant: er is maar één aanbieder, dus de klanten kunnen de volledige markt zien. Want als ze de prijs kennen van de aanbieder, weten ze hoe duur het product is.</a:t>
            </a:r>
          </a:p>
          <a:p>
            <a:r>
              <a:rPr lang="nl-NL" sz="2500" dirty="0" smtClean="0"/>
              <a:t>De monopolist kan zelf de prijs bepalen, maar moet wel beseffen hoe hoger hij de prijs maakt hoe minder klanten hij overhoud.</a:t>
            </a:r>
          </a:p>
          <a:p>
            <a:r>
              <a:rPr lang="nl-NL" sz="2500" dirty="0" smtClean="0"/>
              <a:t>Er is sprake </a:t>
            </a:r>
            <a:r>
              <a:rPr lang="nl-NL" sz="2500" b="1" dirty="0" smtClean="0"/>
              <a:t>geen </a:t>
            </a:r>
            <a:r>
              <a:rPr lang="nl-NL" sz="2500" dirty="0" smtClean="0"/>
              <a:t>vrije toe en uittreding.  Er zijn verschillende drempels waardoor toetreden moeilijk wordt. Denk aan: octrooien (het alleen van productie) verzonken kosten (als het niet lukt, kan je </a:t>
            </a:r>
            <a:r>
              <a:rPr lang="nl-NL" sz="2500" dirty="0" err="1" smtClean="0"/>
              <a:t>bvb</a:t>
            </a:r>
            <a:r>
              <a:rPr lang="nl-NL" sz="2500" dirty="0" smtClean="0"/>
              <a:t> je machine niet verkopen en maak je dus nog meer verlies) en schaalvoordelen (hoe meer je gaat produceren, hoe betere machines je kan gebruiker hoe lager de kosten per stuk worden, weinig produceren is dus eigenlijk heel duur) </a:t>
            </a:r>
          </a:p>
        </p:txBody>
      </p:sp>
    </p:spTree>
    <p:extLst>
      <p:ext uri="{BB962C8B-B14F-4D97-AF65-F5344CB8AC3E}">
        <p14:creationId xmlns:p14="http://schemas.microsoft.com/office/powerpoint/2010/main" val="1968379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Lees de paragraaf </a:t>
            </a:r>
            <a:r>
              <a:rPr lang="nl-NL" dirty="0" smtClean="0"/>
              <a:t>monopolie en maak de vragen 1 t/m 4.</a:t>
            </a:r>
            <a:endParaRPr lang="nl-NL" dirty="0"/>
          </a:p>
        </p:txBody>
      </p:sp>
      <p:sp>
        <p:nvSpPr>
          <p:cNvPr id="3" name="Tijdelijke aanduiding voor inhoud 2"/>
          <p:cNvSpPr>
            <a:spLocks noGrp="1"/>
          </p:cNvSpPr>
          <p:nvPr>
            <p:ph idx="1"/>
          </p:nvPr>
        </p:nvSpPr>
        <p:spPr>
          <a:xfrm>
            <a:off x="677334" y="2160590"/>
            <a:ext cx="3521687" cy="3686758"/>
          </a:xfrm>
        </p:spPr>
        <p:txBody>
          <a:bodyPr>
            <a:normAutofit fontScale="92500"/>
          </a:bodyPr>
          <a:lstStyle/>
          <a:p>
            <a:r>
              <a:rPr lang="nl-NL" sz="2500" dirty="0" smtClean="0"/>
              <a:t>12 minuten de tijd.</a:t>
            </a:r>
          </a:p>
          <a:p>
            <a:r>
              <a:rPr lang="nl-NL" sz="2500" dirty="0" smtClean="0"/>
              <a:t>Zorg dat je de stukjes theorie leest, vergeet dit niet!.</a:t>
            </a:r>
          </a:p>
          <a:p>
            <a:r>
              <a:rPr lang="nl-NL" sz="2500" dirty="0" smtClean="0"/>
              <a:t>Stel vragen als je er niet uit komt.</a:t>
            </a:r>
          </a:p>
          <a:p>
            <a:r>
              <a:rPr lang="nl-NL" sz="2500" dirty="0" smtClean="0"/>
              <a:t>Eerder klaar, verder met lezen </a:t>
            </a:r>
            <a:r>
              <a:rPr lang="nl-NL" sz="2500" dirty="0" smtClean="0"/>
              <a:t>monopolie</a:t>
            </a:r>
            <a:r>
              <a:rPr lang="nl-NL" sz="2500" dirty="0" smtClean="0"/>
              <a:t>.</a:t>
            </a:r>
            <a:endParaRPr lang="nl-NL" sz="2500" dirty="0" smtClean="0"/>
          </a:p>
          <a:p>
            <a:endParaRPr lang="nl-NL" sz="2500" dirty="0" smtClean="0"/>
          </a:p>
          <a:p>
            <a:endParaRPr lang="nl-NL" sz="2500" dirty="0"/>
          </a:p>
        </p:txBody>
      </p:sp>
      <p:sp>
        <p:nvSpPr>
          <p:cNvPr id="4" name="Ovaal 3"/>
          <p:cNvSpPr/>
          <p:nvPr/>
        </p:nvSpPr>
        <p:spPr>
          <a:xfrm>
            <a:off x="5285930" y="228408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285930" y="228408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285930" y="228408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285930" y="228408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285930"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285929"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285929"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285929"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285929"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678656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677334" y="120317"/>
            <a:ext cx="8596668" cy="5921046"/>
          </a:xfrm>
        </p:spPr>
        <p:txBody>
          <a:bodyPr>
            <a:noAutofit/>
          </a:bodyPr>
          <a:lstStyle/>
          <a:p>
            <a:r>
              <a:rPr lang="nl-NL" sz="2200" dirty="0" smtClean="0"/>
              <a:t>1a. De ingreep wordt duurder en er ontstaan wachtlijsten.</a:t>
            </a:r>
          </a:p>
          <a:p>
            <a:r>
              <a:rPr lang="nl-NL" sz="2200" dirty="0" smtClean="0"/>
              <a:t>2a. Meer concurrentie, dus meer aanbieders waardoor deze om klanten moeten strijden en de prijs lager wordt of de producten beter ect.</a:t>
            </a:r>
          </a:p>
          <a:p>
            <a:r>
              <a:rPr lang="nl-NL" sz="2200" dirty="0" smtClean="0"/>
              <a:t>2b. Lagere prijzen voor ze burgers, meer innovatie dus betere producten.</a:t>
            </a:r>
          </a:p>
          <a:p>
            <a:r>
              <a:rPr lang="nl-NL" sz="2200" dirty="0" smtClean="0"/>
              <a:t>3a. Iedereen wil windows gebruiken, en zei zijn de enige die dit aanbieden. Dus er zijn meerdere aanbieders van computers, maar als je een windows computer wilt moet je naar Microsoft.</a:t>
            </a:r>
          </a:p>
          <a:p>
            <a:r>
              <a:rPr lang="nl-NL" sz="2200" dirty="0" smtClean="0"/>
              <a:t>3b. Ze kunnen een hogere prijs vragen.</a:t>
            </a:r>
          </a:p>
          <a:p>
            <a:r>
              <a:rPr lang="nl-NL" sz="2200" dirty="0" smtClean="0"/>
              <a:t>Productontwikkelaars willen ook applicatie maken voor windows waardoor windows populair blijft.</a:t>
            </a:r>
          </a:p>
          <a:p>
            <a:r>
              <a:rPr lang="nl-NL" sz="2200" dirty="0" smtClean="0"/>
              <a:t>4a. Als je via Schiphol vloog moest je met KLM, voor Nederlanders kon je dus eigenlijk alleen met KLM vliegen.</a:t>
            </a:r>
          </a:p>
          <a:p>
            <a:r>
              <a:rPr lang="nl-NL" sz="2200" dirty="0" smtClean="0"/>
              <a:t>4b. Die dalen, meer aanbod betekend meer concurrentie betekend lagere prijzen.</a:t>
            </a:r>
          </a:p>
          <a:p>
            <a:endParaRPr lang="nl-NL" sz="2200" dirty="0" smtClean="0"/>
          </a:p>
          <a:p>
            <a:endParaRPr lang="nl-NL" sz="2200" dirty="0"/>
          </a:p>
        </p:txBody>
      </p:sp>
    </p:spTree>
    <p:extLst>
      <p:ext uri="{BB962C8B-B14F-4D97-AF65-F5344CB8AC3E}">
        <p14:creationId xmlns:p14="http://schemas.microsoft.com/office/powerpoint/2010/main" val="1123397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Agenda:</a:t>
            </a:r>
            <a:endParaRPr lang="nl-NL" dirty="0"/>
          </a:p>
        </p:txBody>
      </p:sp>
      <p:sp>
        <p:nvSpPr>
          <p:cNvPr id="3" name="Tijdelijke aanduiding voor inhoud 2"/>
          <p:cNvSpPr>
            <a:spLocks noGrp="1"/>
          </p:cNvSpPr>
          <p:nvPr>
            <p:ph idx="1"/>
          </p:nvPr>
        </p:nvSpPr>
        <p:spPr/>
        <p:txBody>
          <a:bodyPr>
            <a:normAutofit/>
          </a:bodyPr>
          <a:lstStyle/>
          <a:p>
            <a:r>
              <a:rPr lang="nl-NL" sz="2500" dirty="0" smtClean="0"/>
              <a:t>Marktvormen:</a:t>
            </a:r>
          </a:p>
          <a:p>
            <a:r>
              <a:rPr lang="nl-NL" sz="2500" dirty="0" smtClean="0"/>
              <a:t>Volkomen mededinging.</a:t>
            </a:r>
          </a:p>
          <a:p>
            <a:r>
              <a:rPr lang="nl-NL" sz="2500" dirty="0" smtClean="0"/>
              <a:t>Monopolie.</a:t>
            </a:r>
          </a:p>
          <a:p>
            <a:endParaRPr lang="nl-NL" sz="2500" dirty="0" smtClean="0"/>
          </a:p>
        </p:txBody>
      </p:sp>
    </p:spTree>
    <p:extLst>
      <p:ext uri="{BB962C8B-B14F-4D97-AF65-F5344CB8AC3E}">
        <p14:creationId xmlns:p14="http://schemas.microsoft.com/office/powerpoint/2010/main" val="25983422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hebben we gezien?</a:t>
            </a:r>
            <a:endParaRPr lang="nl-NL" dirty="0"/>
          </a:p>
        </p:txBody>
      </p:sp>
      <p:sp>
        <p:nvSpPr>
          <p:cNvPr id="3" name="Tijdelijke aanduiding voor inhoud 2"/>
          <p:cNvSpPr>
            <a:spLocks noGrp="1"/>
          </p:cNvSpPr>
          <p:nvPr>
            <p:ph idx="1"/>
          </p:nvPr>
        </p:nvSpPr>
        <p:spPr/>
        <p:txBody>
          <a:bodyPr>
            <a:normAutofit fontScale="92500"/>
          </a:bodyPr>
          <a:lstStyle/>
          <a:p>
            <a:r>
              <a:rPr lang="nl-NL" sz="2500" dirty="0"/>
              <a:t>Deel / geheel * 100% </a:t>
            </a:r>
            <a:endParaRPr lang="nl-NL" sz="2500" dirty="0" smtClean="0"/>
          </a:p>
          <a:p>
            <a:r>
              <a:rPr lang="nl-NL" sz="2500" dirty="0" smtClean="0"/>
              <a:t>= </a:t>
            </a:r>
            <a:r>
              <a:rPr lang="nl-NL" sz="2500" dirty="0"/>
              <a:t>als we willen weten hoeveel procent iets is van een totaal </a:t>
            </a:r>
            <a:r>
              <a:rPr lang="nl-NL" sz="2500" dirty="0" err="1"/>
              <a:t>bvb</a:t>
            </a:r>
            <a:r>
              <a:rPr lang="nl-NL" sz="2500" dirty="0"/>
              <a:t> hoeveel mensen zijn er werkloos van de totale bevolking</a:t>
            </a:r>
          </a:p>
          <a:p>
            <a:r>
              <a:rPr lang="nl-NL" sz="2500" dirty="0"/>
              <a:t>(nieuw – oud) / oud * 100% </a:t>
            </a:r>
            <a:endParaRPr lang="nl-NL" sz="2500" dirty="0" smtClean="0"/>
          </a:p>
          <a:p>
            <a:r>
              <a:rPr lang="nl-NL" sz="2500" dirty="0" smtClean="0"/>
              <a:t>gebruiken </a:t>
            </a:r>
            <a:r>
              <a:rPr lang="nl-NL" sz="2500" dirty="0"/>
              <a:t>we als we willen weten of iets is gedaald of gestegen. Bijvoorbeeld is de werkloosheid gedaald of gestegen de afgelopen jaren</a:t>
            </a:r>
            <a:r>
              <a:rPr lang="nl-NL" sz="2500" dirty="0" smtClean="0"/>
              <a:t>.</a:t>
            </a:r>
          </a:p>
          <a:p>
            <a:r>
              <a:rPr lang="nl-NL" sz="2500" dirty="0" smtClean="0"/>
              <a:t>Vooral (nieuw-oud) / oud * 100% hebben we vandaag nodig.</a:t>
            </a:r>
            <a:endParaRPr lang="nl-NL" sz="2500" dirty="0"/>
          </a:p>
          <a:p>
            <a:endParaRPr lang="nl-NL" sz="2500" dirty="0"/>
          </a:p>
        </p:txBody>
      </p:sp>
    </p:spTree>
    <p:extLst>
      <p:ext uri="{BB962C8B-B14F-4D97-AF65-F5344CB8AC3E}">
        <p14:creationId xmlns:p14="http://schemas.microsoft.com/office/powerpoint/2010/main" val="3153815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44379" y="180474"/>
            <a:ext cx="10587789" cy="1749926"/>
          </a:xfrm>
        </p:spPr>
        <p:txBody>
          <a:bodyPr/>
          <a:lstStyle/>
          <a:p>
            <a:r>
              <a:rPr lang="nl-NL" dirty="0" smtClean="0"/>
              <a:t>Prijselasticiteit van de gevraagde hoeveelheid.</a:t>
            </a:r>
            <a:endParaRPr lang="nl-NL" dirty="0"/>
          </a:p>
        </p:txBody>
      </p:sp>
      <p:sp>
        <p:nvSpPr>
          <p:cNvPr id="3" name="Tijdelijke aanduiding voor inhoud 2"/>
          <p:cNvSpPr>
            <a:spLocks noGrp="1"/>
          </p:cNvSpPr>
          <p:nvPr>
            <p:ph idx="1"/>
          </p:nvPr>
        </p:nvSpPr>
        <p:spPr>
          <a:xfrm>
            <a:off x="541421" y="1118937"/>
            <a:ext cx="8732581" cy="4922425"/>
          </a:xfrm>
        </p:spPr>
        <p:txBody>
          <a:bodyPr>
            <a:noAutofit/>
          </a:bodyPr>
          <a:lstStyle/>
          <a:p>
            <a:r>
              <a:rPr lang="nl-NL" sz="2500" dirty="0" smtClean="0"/>
              <a:t>We verkopen fietsen.</a:t>
            </a:r>
          </a:p>
          <a:p>
            <a:r>
              <a:rPr lang="nl-NL" sz="2500" dirty="0" smtClean="0"/>
              <a:t>We verkopen deze fietsen voor 200 euro, voor deze prijs verkopen we 100 fietsen.</a:t>
            </a:r>
          </a:p>
          <a:p>
            <a:r>
              <a:rPr lang="nl-NL" sz="2500" dirty="0" smtClean="0"/>
              <a:t>Nu hadden we het idee om de fietsen duurder te maken, namelijk 250 euro.</a:t>
            </a:r>
          </a:p>
          <a:p>
            <a:r>
              <a:rPr lang="nl-NL" sz="2500" dirty="0" smtClean="0"/>
              <a:t>Is dit een goed idee?</a:t>
            </a:r>
          </a:p>
          <a:p>
            <a:r>
              <a:rPr lang="nl-NL" sz="2500" dirty="0" smtClean="0"/>
              <a:t>Ja: als er maar een paar mensen zeggen, </a:t>
            </a:r>
            <a:r>
              <a:rPr lang="nl-NL" sz="2500" dirty="0" err="1" smtClean="0"/>
              <a:t>oehh</a:t>
            </a:r>
            <a:r>
              <a:rPr lang="nl-NL" sz="2500" dirty="0" smtClean="0"/>
              <a:t> dat is de te duur</a:t>
            </a:r>
          </a:p>
          <a:p>
            <a:r>
              <a:rPr lang="nl-NL" sz="2500" dirty="0" smtClean="0"/>
              <a:t>Nee: als er heel veel mensen zeggen, </a:t>
            </a:r>
            <a:r>
              <a:rPr lang="nl-NL" sz="2500" dirty="0" err="1" smtClean="0"/>
              <a:t>oehhh</a:t>
            </a:r>
            <a:r>
              <a:rPr lang="nl-NL" sz="2500" dirty="0" smtClean="0"/>
              <a:t> dat is de te duur.</a:t>
            </a:r>
          </a:p>
          <a:p>
            <a:r>
              <a:rPr lang="nl-NL" sz="2500" dirty="0" smtClean="0"/>
              <a:t>Dit kunnen we berekenen.</a:t>
            </a:r>
            <a:endParaRPr lang="nl-NL" sz="2500" dirty="0"/>
          </a:p>
        </p:txBody>
      </p:sp>
    </p:spTree>
    <p:extLst>
      <p:ext uri="{BB962C8B-B14F-4D97-AF65-F5344CB8AC3E}">
        <p14:creationId xmlns:p14="http://schemas.microsoft.com/office/powerpoint/2010/main" val="450198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9232" y="84221"/>
            <a:ext cx="8804770" cy="1846179"/>
          </a:xfrm>
        </p:spPr>
        <p:txBody>
          <a:bodyPr/>
          <a:lstStyle/>
          <a:p>
            <a:r>
              <a:rPr lang="nl-NL" dirty="0" smtClean="0"/>
              <a:t>Wat willen we daarvoor weten:</a:t>
            </a:r>
            <a:endParaRPr lang="nl-NL" dirty="0"/>
          </a:p>
        </p:txBody>
      </p:sp>
      <p:sp>
        <p:nvSpPr>
          <p:cNvPr id="3" name="Tijdelijke aanduiding voor inhoud 2"/>
          <p:cNvSpPr>
            <a:spLocks noGrp="1"/>
          </p:cNvSpPr>
          <p:nvPr>
            <p:ph idx="1"/>
          </p:nvPr>
        </p:nvSpPr>
        <p:spPr>
          <a:xfrm>
            <a:off x="96253" y="601579"/>
            <a:ext cx="10058400" cy="5439783"/>
          </a:xfrm>
        </p:spPr>
        <p:txBody>
          <a:bodyPr>
            <a:noAutofit/>
          </a:bodyPr>
          <a:lstStyle/>
          <a:p>
            <a:r>
              <a:rPr lang="nl-NL" sz="2500" dirty="0" smtClean="0"/>
              <a:t>We willen weten hoeveel de vraag naar onze fietsen veranderd.</a:t>
            </a:r>
          </a:p>
          <a:p>
            <a:r>
              <a:rPr lang="nl-NL" sz="2500" dirty="0" smtClean="0"/>
              <a:t>Daarvoor willen we de % verandering van de gevraagde hoeveelheid berekenen (formule: (nieuw-oud) / oud * 100%</a:t>
            </a:r>
          </a:p>
          <a:p>
            <a:r>
              <a:rPr lang="nl-NL" sz="2500" dirty="0" smtClean="0"/>
              <a:t>Dit laat zien hoeveel klanten we kwijt raken door de prijs verhoging.</a:t>
            </a:r>
          </a:p>
          <a:p>
            <a:r>
              <a:rPr lang="nl-NL" sz="2500" dirty="0" smtClean="0"/>
              <a:t>We willen ook weten hoeveel onze prijs stijgt.</a:t>
            </a:r>
          </a:p>
          <a:p>
            <a:r>
              <a:rPr lang="nl-NL" sz="2500" dirty="0" smtClean="0"/>
              <a:t>Daarvoor willen we de % verandering van de prijs berekenen (formule: (nieuw – oud) / oud * 100%.</a:t>
            </a:r>
          </a:p>
          <a:p>
            <a:r>
              <a:rPr lang="nl-NL" sz="2500" dirty="0" smtClean="0"/>
              <a:t>Doen : % verandering hoeveelheid / % verandering prijs.</a:t>
            </a:r>
          </a:p>
          <a:p>
            <a:r>
              <a:rPr lang="nl-NL" sz="2500" dirty="0" smtClean="0"/>
              <a:t>Dan hebben we de elasticiteit.</a:t>
            </a:r>
          </a:p>
          <a:p>
            <a:r>
              <a:rPr lang="nl-NL" sz="2500" dirty="0" smtClean="0"/>
              <a:t>Wanneer deze tussen de 0 en -1 ligt noemen we dit inelastisch Wanneer deze lager is dan -1, noemen we dit elastisch</a:t>
            </a:r>
          </a:p>
        </p:txBody>
      </p:sp>
    </p:spTree>
    <p:extLst>
      <p:ext uri="{BB962C8B-B14F-4D97-AF65-F5344CB8AC3E}">
        <p14:creationId xmlns:p14="http://schemas.microsoft.com/office/powerpoint/2010/main" val="7972220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Stel:</a:t>
            </a:r>
            <a:endParaRPr lang="nl-NL" dirty="0"/>
          </a:p>
        </p:txBody>
      </p:sp>
      <p:sp>
        <p:nvSpPr>
          <p:cNvPr id="3" name="Tijdelijke aanduiding voor inhoud 2"/>
          <p:cNvSpPr>
            <a:spLocks noGrp="1"/>
          </p:cNvSpPr>
          <p:nvPr>
            <p:ph idx="1"/>
          </p:nvPr>
        </p:nvSpPr>
        <p:spPr/>
        <p:txBody>
          <a:bodyPr>
            <a:normAutofit/>
          </a:bodyPr>
          <a:lstStyle/>
          <a:p>
            <a:r>
              <a:rPr lang="nl-NL" sz="2500" dirty="0" smtClean="0"/>
              <a:t>De fietsen worden i.p.v. 200 nu 250 euro</a:t>
            </a:r>
          </a:p>
          <a:p>
            <a:r>
              <a:rPr lang="nl-NL" sz="2500" dirty="0" smtClean="0"/>
              <a:t>De vraag daalt van 100 naar 80 personen.</a:t>
            </a:r>
          </a:p>
          <a:p>
            <a:r>
              <a:rPr lang="nl-NL" sz="2500" dirty="0" smtClean="0"/>
              <a:t>De vraag is gedaald met: (80-100) / 100 * 100% = -20% </a:t>
            </a:r>
          </a:p>
          <a:p>
            <a:r>
              <a:rPr lang="nl-NL" sz="2500" dirty="0" smtClean="0"/>
              <a:t>De prijs is gestegen met: (250-200) / 200 * 100% = 25%</a:t>
            </a:r>
          </a:p>
          <a:p>
            <a:r>
              <a:rPr lang="nl-NL" sz="2500" dirty="0"/>
              <a:t>Doen : % verandering hoeveelheid / % verandering prijs.</a:t>
            </a:r>
          </a:p>
          <a:p>
            <a:r>
              <a:rPr lang="nl-NL" sz="2500" dirty="0" smtClean="0"/>
              <a:t>Dan is de elasticiteit -20/25 = -0,8</a:t>
            </a:r>
          </a:p>
          <a:p>
            <a:r>
              <a:rPr lang="nl-NL" sz="2500" dirty="0" smtClean="0"/>
              <a:t>Dus inelastisch (tussen de 0 en de -1)</a:t>
            </a:r>
            <a:endParaRPr lang="nl-NL" sz="2500" dirty="0"/>
          </a:p>
        </p:txBody>
      </p:sp>
    </p:spTree>
    <p:extLst>
      <p:ext uri="{BB962C8B-B14F-4D97-AF65-F5344CB8AC3E}">
        <p14:creationId xmlns:p14="http://schemas.microsoft.com/office/powerpoint/2010/main" val="2819889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elasticiteit</a:t>
            </a:r>
            <a:endParaRPr lang="nl-NL" dirty="0"/>
          </a:p>
        </p:txBody>
      </p:sp>
      <p:sp>
        <p:nvSpPr>
          <p:cNvPr id="3" name="Tijdelijke aanduiding voor inhoud 2"/>
          <p:cNvSpPr>
            <a:spLocks noGrp="1"/>
          </p:cNvSpPr>
          <p:nvPr>
            <p:ph idx="1"/>
          </p:nvPr>
        </p:nvSpPr>
        <p:spPr/>
        <p:txBody>
          <a:bodyPr>
            <a:normAutofit/>
          </a:bodyPr>
          <a:lstStyle/>
          <a:p>
            <a:r>
              <a:rPr lang="nl-NL" sz="2500" dirty="0" smtClean="0"/>
              <a:t>Tussen 0 en 1 of 0 en -1 is inelastisch</a:t>
            </a:r>
          </a:p>
          <a:p>
            <a:r>
              <a:rPr lang="nl-NL" sz="2500" dirty="0" smtClean="0"/>
              <a:t>Groter dan 1 of kleiner dan -1elastisch</a:t>
            </a:r>
          </a:p>
          <a:p>
            <a:r>
              <a:rPr lang="nl-NL" sz="2500" dirty="0" smtClean="0"/>
              <a:t>Bij inkomenselasticiteit</a:t>
            </a:r>
          </a:p>
          <a:p>
            <a:r>
              <a:rPr lang="nl-NL" sz="2500" dirty="0" smtClean="0"/>
              <a:t>Groter dan 1 = luxe goederen</a:t>
            </a:r>
          </a:p>
          <a:p>
            <a:r>
              <a:rPr lang="nl-NL" sz="2500" dirty="0" smtClean="0"/>
              <a:t>Tussen 0 en 1 = primaire goederen (denk aan voedsel)</a:t>
            </a:r>
          </a:p>
          <a:p>
            <a:r>
              <a:rPr lang="nl-NL" sz="2500" dirty="0" smtClean="0"/>
              <a:t>Kleiner dan 0 dus negatief = inferieure goederen (denk aan euroshopper)</a:t>
            </a:r>
            <a:endParaRPr lang="nl-NL" sz="2500" dirty="0"/>
          </a:p>
        </p:txBody>
      </p:sp>
    </p:spTree>
    <p:extLst>
      <p:ext uri="{BB962C8B-B14F-4D97-AF65-F5344CB8AC3E}">
        <p14:creationId xmlns:p14="http://schemas.microsoft.com/office/powerpoint/2010/main" val="7487646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Vandaag gaan we kijken naar markten.</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sz="2500" dirty="0" smtClean="0"/>
              <a:t>Namelijk producten worden op verschillende markten aangeboden.</a:t>
            </a:r>
          </a:p>
          <a:p>
            <a:r>
              <a:rPr lang="nl-NL" sz="2500" dirty="0" smtClean="0"/>
              <a:t>Sommige markten hebben heel veel aanbieders andere weinig.</a:t>
            </a:r>
          </a:p>
          <a:p>
            <a:r>
              <a:rPr lang="nl-NL" sz="2500" dirty="0" smtClean="0"/>
              <a:t>Op sommige markten is er heel veel concurrentie met een lage prijs als gevolg</a:t>
            </a:r>
          </a:p>
          <a:p>
            <a:r>
              <a:rPr lang="nl-NL" sz="2500" dirty="0" smtClean="0"/>
              <a:t>Andere markten is er minder concurrentie en zijn de prijzen vaak hoger.</a:t>
            </a:r>
          </a:p>
          <a:p>
            <a:r>
              <a:rPr lang="nl-NL" sz="2500" dirty="0" smtClean="0"/>
              <a:t>We maken onderscheid tussen 4 verschillende markten</a:t>
            </a:r>
          </a:p>
          <a:p>
            <a:r>
              <a:rPr lang="nl-NL" sz="2500" dirty="0" smtClean="0"/>
              <a:t>Volledige mededinging/monopolie/oligopolie en monopolistische concurrentie.</a:t>
            </a:r>
          </a:p>
          <a:p>
            <a:endParaRPr lang="nl-NL" sz="2500" dirty="0" smtClean="0"/>
          </a:p>
          <a:p>
            <a:endParaRPr lang="nl-NL" sz="2500" dirty="0"/>
          </a:p>
        </p:txBody>
      </p:sp>
    </p:spTree>
    <p:extLst>
      <p:ext uri="{BB962C8B-B14F-4D97-AF65-F5344CB8AC3E}">
        <p14:creationId xmlns:p14="http://schemas.microsoft.com/office/powerpoint/2010/main" val="33513533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72979" y="276726"/>
            <a:ext cx="8901023" cy="1653674"/>
          </a:xfrm>
        </p:spPr>
        <p:txBody>
          <a:bodyPr/>
          <a:lstStyle/>
          <a:p>
            <a:r>
              <a:rPr lang="nl-NL" dirty="0" smtClean="0"/>
              <a:t>De markt van volledige mededinging.</a:t>
            </a:r>
            <a:endParaRPr lang="nl-NL" dirty="0"/>
          </a:p>
        </p:txBody>
      </p:sp>
      <p:sp>
        <p:nvSpPr>
          <p:cNvPr id="3" name="Tijdelijke aanduiding voor inhoud 2"/>
          <p:cNvSpPr>
            <a:spLocks noGrp="1"/>
          </p:cNvSpPr>
          <p:nvPr>
            <p:ph idx="1"/>
          </p:nvPr>
        </p:nvSpPr>
        <p:spPr>
          <a:xfrm>
            <a:off x="120317" y="830179"/>
            <a:ext cx="9153686" cy="5211184"/>
          </a:xfrm>
        </p:spPr>
        <p:txBody>
          <a:bodyPr>
            <a:noAutofit/>
          </a:bodyPr>
          <a:lstStyle/>
          <a:p>
            <a:r>
              <a:rPr lang="nl-NL" sz="2500" dirty="0" smtClean="0"/>
              <a:t>Op deze markt zijn er heel veel aanbieders en vragers.</a:t>
            </a:r>
          </a:p>
          <a:p>
            <a:r>
              <a:rPr lang="nl-NL" sz="2500" dirty="0" smtClean="0"/>
              <a:t>Er is sprake van homogene goederen: goederen die in de ogen van de consument hetzelfde zijn.</a:t>
            </a:r>
          </a:p>
          <a:p>
            <a:r>
              <a:rPr lang="nl-NL" sz="2500" dirty="0" smtClean="0"/>
              <a:t>Is een schoolagenda homogeen?</a:t>
            </a:r>
            <a:endParaRPr lang="nl-NL" sz="2500" dirty="0"/>
          </a:p>
          <a:p>
            <a:r>
              <a:rPr lang="nl-NL" sz="2500" dirty="0" smtClean="0"/>
              <a:t>Nee, jongens zal je niet snel zien met een paarden agenda, meisjes minder snel met een voetbal agenda.</a:t>
            </a:r>
          </a:p>
          <a:p>
            <a:r>
              <a:rPr lang="nl-NL" sz="2500" dirty="0" smtClean="0"/>
              <a:t>Zijn aardappels homogeen?</a:t>
            </a:r>
          </a:p>
          <a:p>
            <a:r>
              <a:rPr lang="nl-NL" sz="2500" dirty="0" smtClean="0"/>
              <a:t>Ja, elke aardappel is voor de klant hetzelfde.</a:t>
            </a:r>
          </a:p>
          <a:p>
            <a:r>
              <a:rPr lang="nl-NL" sz="2500" dirty="0" smtClean="0"/>
              <a:t>De markt is ook transparant: dat betekend dat de klanten en producenten de markt goed kan overzien, dat is lastig als er verschil tussen goederen zit, dat is hier niet zo.</a:t>
            </a:r>
          </a:p>
          <a:p>
            <a:r>
              <a:rPr lang="nl-NL" sz="2500" dirty="0" smtClean="0"/>
              <a:t>Er is sprake van vrije toe en uittreding. Je kan makkelijk toetreden tot deze markt (zelf aardappelen gaan verkopen) </a:t>
            </a:r>
          </a:p>
          <a:p>
            <a:endParaRPr lang="nl-NL" sz="2500" dirty="0" smtClean="0"/>
          </a:p>
        </p:txBody>
      </p:sp>
    </p:spTree>
    <p:extLst>
      <p:ext uri="{BB962C8B-B14F-4D97-AF65-F5344CB8AC3E}">
        <p14:creationId xmlns:p14="http://schemas.microsoft.com/office/powerpoint/2010/main" val="4063282600"/>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478</TotalTime>
  <Words>1303</Words>
  <Application>Microsoft Office PowerPoint</Application>
  <PresentationFormat>Breedbeeld</PresentationFormat>
  <Paragraphs>117</Paragraphs>
  <Slides>14</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14</vt:i4>
      </vt:variant>
    </vt:vector>
  </HeadingPairs>
  <TitlesOfParts>
    <vt:vector size="18" baseType="lpstr">
      <vt:lpstr>Arial</vt:lpstr>
      <vt:lpstr>Trebuchet MS</vt:lpstr>
      <vt:lpstr>Wingdings 3</vt:lpstr>
      <vt:lpstr>Facet</vt:lpstr>
      <vt:lpstr>Welkom havo 3.</vt:lpstr>
      <vt:lpstr>Agenda:</vt:lpstr>
      <vt:lpstr>Wat hebben we gezien?</vt:lpstr>
      <vt:lpstr>Prijselasticiteit van de gevraagde hoeveelheid.</vt:lpstr>
      <vt:lpstr>Wat willen we daarvoor weten:</vt:lpstr>
      <vt:lpstr>Stel:</vt:lpstr>
      <vt:lpstr>elasticiteit</vt:lpstr>
      <vt:lpstr>Vandaag gaan we kijken naar markten.</vt:lpstr>
      <vt:lpstr>De markt van volledige mededinging.</vt:lpstr>
      <vt:lpstr>Lees de paragraaf volledige mededinging en maak de vragen 1 t/m 5</vt:lpstr>
      <vt:lpstr>PowerPoint-presentatie</vt:lpstr>
      <vt:lpstr>De markt van het monopolie:</vt:lpstr>
      <vt:lpstr>Lees de paragraaf monopolie en maak de vragen 1 t/m 4.</vt:lpstr>
      <vt:lpstr>PowerPoint-presentatie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Welkom VWO 5.</dc:title>
  <dc:creator>Jacobs, B (Bas)</dc:creator>
  <cp:lastModifiedBy>Jacobs, B (Bas)</cp:lastModifiedBy>
  <cp:revision>55</cp:revision>
  <dcterms:created xsi:type="dcterms:W3CDTF">2017-08-27T09:00:36Z</dcterms:created>
  <dcterms:modified xsi:type="dcterms:W3CDTF">2017-10-02T17:56:34Z</dcterms:modified>
</cp:coreProperties>
</file>